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93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iDl2dq9wNKLkMnR8xjYR8mwEKD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4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e39ca5f2a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g2ce39ca5f2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22fcddf7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g2d22fcddf7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dbb74bd19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g2cdbb74bd1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dbb74bd19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g2cdbb74bd1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e39ca5f2a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g2ce39ca5f2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e39ca5f2a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g2ce39ca5f2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e39ca5f2a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2ce39ca5f2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e39ca5f2a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g2ce39ca5f2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e39ca5f2a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g2ce39ca5f2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e39ca5f2a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2ce39ca5f2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e39ca5f2a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g2ce39ca5f2a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ce39ca5f2a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g2ce39ca5f2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e39ca5f2a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g2ce39ca5f2a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e39ca5f2a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g2ce39ca5f2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e39ca5f2a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g2ce39ca5f2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e39ca5f2a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6" name="Google Shape;296;g2ce39ca5f2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d20b0f8b4b_3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2d20b0f8b4b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dbb74bd19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2cdbb74bd1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d20b0f8b4b_3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1" name="Google Shape;311;g2d20b0f8b4b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d20b0f8b4b_2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8" name="Google Shape;318;g2d20b0f8b4b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5" name="Google Shape;335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5" name="Google Shape;355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0" name="Google Shape;36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22fcddf73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g2d22fcddf7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184764bd2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d184764bd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184764bd2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5" name="Google Shape;145;g2d184764bd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2497085f0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g2d2497085f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cap="none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body" idx="1"/>
          </p:nvPr>
        </p:nvSpPr>
        <p:spPr>
          <a:xfrm rot="5400000">
            <a:off x="4038599" y="-342901"/>
            <a:ext cx="4114801" cy="891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dt" idx="10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ftr" idx="11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sldNum" idx="12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dt" idx="10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ftr" idx="11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sldNum" idx="12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dt" idx="10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ftr" idx="11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ldNum" idx="12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125" y="822150"/>
            <a:ext cx="11341726" cy="19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venir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dt" idx="10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ftr" idx="11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ldNum" idx="12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1"/>
          </p:nvPr>
        </p:nvSpPr>
        <p:spPr>
          <a:xfrm>
            <a:off x="1638297" y="2057400"/>
            <a:ext cx="4553103" cy="412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2"/>
          </p:nvPr>
        </p:nvSpPr>
        <p:spPr>
          <a:xfrm>
            <a:off x="6477000" y="2057400"/>
            <a:ext cx="4543647" cy="412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dt" idx="10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ftr" idx="11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cap="none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body" idx="2"/>
          </p:nvPr>
        </p:nvSpPr>
        <p:spPr>
          <a:xfrm>
            <a:off x="1638300" y="2748405"/>
            <a:ext cx="4529391" cy="344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body" idx="3"/>
          </p:nvPr>
        </p:nvSpPr>
        <p:spPr>
          <a:xfrm>
            <a:off x="6487213" y="2034147"/>
            <a:ext cx="4529391" cy="681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cap="none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body" idx="4"/>
          </p:nvPr>
        </p:nvSpPr>
        <p:spPr>
          <a:xfrm>
            <a:off x="6487213" y="2748405"/>
            <a:ext cx="4529391" cy="344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dt" idx="10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ftr" idx="11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sldNum" idx="12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6"/>
          <p:cNvSpPr txBox="1"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1"/>
          </p:nvPr>
        </p:nvSpPr>
        <p:spPr>
          <a:xfrm>
            <a:off x="5676900" y="1132676"/>
            <a:ext cx="5289480" cy="4728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body" idx="2"/>
          </p:nvPr>
        </p:nvSpPr>
        <p:spPr>
          <a:xfrm>
            <a:off x="1225621" y="2748406"/>
            <a:ext cx="3651180" cy="311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dt" idx="10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ftr" idx="11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sldNum" idx="12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7"/>
          <p:cNvSpPr txBox="1"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>
            <a:spLocks noGrp="1"/>
          </p:cNvSpPr>
          <p:nvPr>
            <p:ph type="pic" idx="2"/>
          </p:nvPr>
        </p:nvSpPr>
        <p:spPr>
          <a:xfrm>
            <a:off x="5676900" y="1061885"/>
            <a:ext cx="5331069" cy="4775569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7"/>
          <p:cNvSpPr txBox="1">
            <a:spLocks noGrp="1"/>
          </p:cNvSpPr>
          <p:nvPr>
            <p:ph type="body" idx="1"/>
          </p:nvPr>
        </p:nvSpPr>
        <p:spPr>
          <a:xfrm>
            <a:off x="1219200" y="2748406"/>
            <a:ext cx="3657600" cy="311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dt" idx="10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ftr" idx="11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sldNum" idx="12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t="89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/>
          <p:nvPr/>
        </p:nvSpPr>
        <p:spPr>
          <a:xfrm rot="-5400000">
            <a:off x="5282940" y="-51065"/>
            <a:ext cx="6858000" cy="696012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6000">
                <a:srgbClr val="000000">
                  <a:alpha val="50588"/>
                </a:srgbClr>
              </a:gs>
              <a:gs pos="100000">
                <a:srgbClr val="000000">
                  <a:alpha val="6431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2" name="Google Shape;92;p1"/>
          <p:cNvSpPr txBox="1">
            <a:spLocks noGrp="1"/>
          </p:cNvSpPr>
          <p:nvPr>
            <p:ph type="ctrTitle"/>
          </p:nvPr>
        </p:nvSpPr>
        <p:spPr>
          <a:xfrm>
            <a:off x="4876799" y="1371600"/>
            <a:ext cx="6114227" cy="273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venir"/>
              <a:buNone/>
            </a:pPr>
            <a:r>
              <a:rPr lang="en-US">
                <a:solidFill>
                  <a:srgbClr val="FFFFFF"/>
                </a:solidFill>
              </a:rPr>
              <a:t>Business Data Management Final Project 	</a:t>
            </a:r>
            <a:endParaRPr/>
          </a:p>
        </p:txBody>
      </p:sp>
      <p:sp>
        <p:nvSpPr>
          <p:cNvPr id="93" name="Google Shape;93;p1"/>
          <p:cNvSpPr txBox="1">
            <a:spLocks noGrp="1"/>
          </p:cNvSpPr>
          <p:nvPr>
            <p:ph type="subTitle" idx="1"/>
          </p:nvPr>
        </p:nvSpPr>
        <p:spPr>
          <a:xfrm>
            <a:off x="4876799" y="4299358"/>
            <a:ext cx="6114227" cy="1187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en-US">
                <a:solidFill>
                  <a:srgbClr val="FFFFFF"/>
                </a:solidFill>
              </a:rPr>
              <a:t>BIN LIU</a:t>
            </a:r>
            <a:endParaRPr/>
          </a:p>
          <a:p>
            <a:pPr marL="0" lvl="0" indent="0" algn="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en-US">
                <a:solidFill>
                  <a:srgbClr val="FFFFFF"/>
                </a:solidFill>
              </a:rPr>
              <a:t>TIANBO LIU</a:t>
            </a:r>
            <a:endParaRPr>
              <a:solidFill>
                <a:srgbClr val="FFFFFF"/>
              </a:solidFill>
            </a:endParaRPr>
          </a:p>
          <a:p>
            <a:pPr marL="0" lvl="0" indent="0" algn="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en-US">
                <a:solidFill>
                  <a:srgbClr val="FFFFFF"/>
                </a:solidFill>
              </a:rPr>
              <a:t>VAIBHAV VESMAKER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1226014" y="2057400"/>
            <a:ext cx="3650786" cy="27432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62" name="Google Shape;162;p6"/>
          <p:cNvPicPr preferRelativeResize="0"/>
          <p:nvPr/>
        </p:nvPicPr>
        <p:blipFill rotWithShape="1">
          <a:blip r:embed="rId3">
            <a:alphaModFix/>
          </a:blip>
          <a:srcRect r="34133" b="-1"/>
          <a:stretch/>
        </p:blipFill>
        <p:spPr>
          <a:xfrm>
            <a:off x="4876800" y="-2"/>
            <a:ext cx="73152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"/>
          <p:cNvSpPr/>
          <p:nvPr/>
        </p:nvSpPr>
        <p:spPr>
          <a:xfrm>
            <a:off x="4876800" y="2057398"/>
            <a:ext cx="3784800" cy="274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Index</a:t>
            </a:r>
            <a:endParaRPr sz="3200" b="1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4" name="Google Shape;164;p6"/>
          <p:cNvSpPr txBox="1">
            <a:spLocks noGrp="1"/>
          </p:cNvSpPr>
          <p:nvPr>
            <p:ph type="ctrTitle"/>
          </p:nvPr>
        </p:nvSpPr>
        <p:spPr>
          <a:xfrm>
            <a:off x="1638101" y="2502500"/>
            <a:ext cx="2513100" cy="18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lang="en-US" sz="3200" dirty="0"/>
              <a:t>Normalized Tables </a:t>
            </a:r>
            <a:endParaRPr dirty="0"/>
          </a:p>
        </p:txBody>
      </p:sp>
      <p:sp>
        <p:nvSpPr>
          <p:cNvPr id="165" name="Google Shape;165;p6"/>
          <p:cNvSpPr txBox="1"/>
          <p:nvPr/>
        </p:nvSpPr>
        <p:spPr>
          <a:xfrm>
            <a:off x="4452775" y="3046625"/>
            <a:ext cx="814200" cy="9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&amp;</a:t>
            </a:r>
            <a:endParaRPr sz="32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2ce39ca5f2a_0_4"/>
          <p:cNvPicPr preferRelativeResize="0"/>
          <p:nvPr/>
        </p:nvPicPr>
        <p:blipFill rotWithShape="1">
          <a:blip r:embed="rId3">
            <a:alphaModFix/>
          </a:blip>
          <a:srcRect l="1866" r="49533"/>
          <a:stretch/>
        </p:blipFill>
        <p:spPr>
          <a:xfrm>
            <a:off x="0" y="0"/>
            <a:ext cx="292075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ce39ca5f2a_0_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3573" y="131510"/>
            <a:ext cx="5122761" cy="2522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82;g2ce39ca5f2a_0_4">
            <a:extLst>
              <a:ext uri="{FF2B5EF4-FFF2-40B4-BE49-F238E27FC236}">
                <a16:creationId xmlns:a16="http://schemas.microsoft.com/office/drawing/2014/main" id="{BD71CAAF-CFD7-7C5E-572C-9EE804389D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5518" y="3108436"/>
            <a:ext cx="8551522" cy="3220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0D93190-CEB1-BD5E-FA53-7F2ACE65F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78" y="406717"/>
            <a:ext cx="3720797" cy="177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64D21-88E9-A653-333B-F5C81F884F90}"/>
              </a:ext>
            </a:extLst>
          </p:cNvPr>
          <p:cNvSpPr txBox="1"/>
          <p:nvPr/>
        </p:nvSpPr>
        <p:spPr>
          <a:xfrm>
            <a:off x="435006" y="2708326"/>
            <a:ext cx="21528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"/>
              </a:rPr>
              <a:t>Normalized Tables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0"/>
          <p:cNvPicPr preferRelativeResize="0"/>
          <p:nvPr/>
        </p:nvPicPr>
        <p:blipFill rotWithShape="1">
          <a:blip r:embed="rId3">
            <a:alphaModFix/>
          </a:blip>
          <a:srcRect l="1864" r="49536" b="-1"/>
          <a:stretch/>
        </p:blipFill>
        <p:spPr>
          <a:xfrm>
            <a:off x="9170634" y="0"/>
            <a:ext cx="302136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80" y="326148"/>
            <a:ext cx="7561542" cy="1555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7768" y="2229222"/>
            <a:ext cx="7670307" cy="1935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7768" y="4628778"/>
            <a:ext cx="7670307" cy="14613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6F6054-59D7-D888-B117-F0E4AC576901}"/>
              </a:ext>
            </a:extLst>
          </p:cNvPr>
          <p:cNvSpPr txBox="1"/>
          <p:nvPr/>
        </p:nvSpPr>
        <p:spPr>
          <a:xfrm>
            <a:off x="10191564" y="2805892"/>
            <a:ext cx="1238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"/>
              </a:rPr>
              <a:t>INDEX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22fcddf73_0_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85" name="Google Shape;185;g2d22fcddf73_0_1"/>
          <p:cNvPicPr preferRelativeResize="0"/>
          <p:nvPr/>
        </p:nvPicPr>
        <p:blipFill rotWithShape="1">
          <a:blip r:embed="rId3">
            <a:alphaModFix/>
          </a:blip>
          <a:srcRect r="26927"/>
          <a:stretch/>
        </p:blipFill>
        <p:spPr>
          <a:xfrm>
            <a:off x="20" y="-2"/>
            <a:ext cx="8115282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d22fcddf73_0_1"/>
          <p:cNvSpPr/>
          <p:nvPr/>
        </p:nvSpPr>
        <p:spPr>
          <a:xfrm>
            <a:off x="3238500" y="2057400"/>
            <a:ext cx="4876800" cy="274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7" name="Google Shape;187;g2d22fcddf73_0_1"/>
          <p:cNvSpPr/>
          <p:nvPr/>
        </p:nvSpPr>
        <p:spPr>
          <a:xfrm>
            <a:off x="8115300" y="2057400"/>
            <a:ext cx="3276600" cy="27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8" name="Google Shape;188;g2d22fcddf73_0_1"/>
          <p:cNvSpPr txBox="1">
            <a:spLocks noGrp="1"/>
          </p:cNvSpPr>
          <p:nvPr>
            <p:ph type="ctrTitle"/>
          </p:nvPr>
        </p:nvSpPr>
        <p:spPr>
          <a:xfrm>
            <a:off x="4038600" y="2502489"/>
            <a:ext cx="3314700" cy="18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lang="en-US" sz="3200"/>
              <a:t>SQL Questions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dbb74bd19_0_24"/>
          <p:cNvSpPr txBox="1"/>
          <p:nvPr/>
        </p:nvSpPr>
        <p:spPr>
          <a:xfrm>
            <a:off x="5480150" y="172225"/>
            <a:ext cx="5812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2cdbb74bd19_0_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6301" y="4171209"/>
            <a:ext cx="2213849" cy="248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2cdbb74bd19_0_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0221" y="1278099"/>
            <a:ext cx="5589553" cy="135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cdbb74bd19_0_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901" y="3188717"/>
            <a:ext cx="7696940" cy="776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cdbb74bd19_0_24"/>
          <p:cNvPicPr preferRelativeResize="0"/>
          <p:nvPr/>
        </p:nvPicPr>
        <p:blipFill rotWithShape="1">
          <a:blip r:embed="rId6">
            <a:alphaModFix/>
          </a:blip>
          <a:srcRect l="1866" r="49533"/>
          <a:stretch/>
        </p:blipFill>
        <p:spPr>
          <a:xfrm>
            <a:off x="8806649" y="0"/>
            <a:ext cx="338535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cdbb74bd19_0_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275" y="190196"/>
            <a:ext cx="8164875" cy="899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2cdbb74bd19_0_20"/>
          <p:cNvPicPr preferRelativeResize="0"/>
          <p:nvPr/>
        </p:nvPicPr>
        <p:blipFill rotWithShape="1">
          <a:blip r:embed="rId3">
            <a:alphaModFix/>
          </a:blip>
          <a:srcRect l="1866" r="49533"/>
          <a:stretch/>
        </p:blipFill>
        <p:spPr>
          <a:xfrm>
            <a:off x="-1" y="1"/>
            <a:ext cx="300065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cdbb74bd19_0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91370" y="2434817"/>
            <a:ext cx="7940349" cy="338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cdbb74bd19_0_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42695" y="143269"/>
            <a:ext cx="9049305" cy="188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2ce39ca5f2a_0_48"/>
          <p:cNvPicPr preferRelativeResize="0"/>
          <p:nvPr/>
        </p:nvPicPr>
        <p:blipFill rotWithShape="1">
          <a:blip r:embed="rId3">
            <a:alphaModFix/>
          </a:blip>
          <a:srcRect l="1866" r="49533"/>
          <a:stretch/>
        </p:blipFill>
        <p:spPr>
          <a:xfrm>
            <a:off x="8966447" y="1"/>
            <a:ext cx="322555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ce39ca5f2a_0_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5220" y="2413520"/>
            <a:ext cx="4000500" cy="34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ce39ca5f2a_0_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1634" y="201878"/>
            <a:ext cx="8874713" cy="1396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2ce39ca5f2a_0_8"/>
          <p:cNvPicPr preferRelativeResize="0"/>
          <p:nvPr/>
        </p:nvPicPr>
        <p:blipFill rotWithShape="1">
          <a:blip r:embed="rId3">
            <a:alphaModFix/>
          </a:blip>
          <a:srcRect l="1866" r="49533"/>
          <a:stretch/>
        </p:blipFill>
        <p:spPr>
          <a:xfrm>
            <a:off x="1" y="0"/>
            <a:ext cx="2938508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2ce39ca5f2a_0_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4660" y="1911169"/>
            <a:ext cx="4071892" cy="455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ce39ca5f2a_0_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38509" y="149187"/>
            <a:ext cx="9102570" cy="1679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2ce39ca5f2a_0_20"/>
          <p:cNvPicPr preferRelativeResize="0"/>
          <p:nvPr/>
        </p:nvPicPr>
        <p:blipFill rotWithShape="1">
          <a:blip r:embed="rId3">
            <a:alphaModFix/>
          </a:blip>
          <a:srcRect l="1866" r="49533"/>
          <a:stretch/>
        </p:blipFill>
        <p:spPr>
          <a:xfrm>
            <a:off x="8833282" y="1"/>
            <a:ext cx="3358718" cy="6782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ce39ca5f2a_0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8901" y="3246824"/>
            <a:ext cx="417195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ce39ca5f2a_0_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585" y="223421"/>
            <a:ext cx="7940350" cy="196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g2ce39ca5f2a_0_12"/>
          <p:cNvPicPr preferRelativeResize="0"/>
          <p:nvPr/>
        </p:nvPicPr>
        <p:blipFill rotWithShape="1">
          <a:blip r:embed="rId3">
            <a:alphaModFix/>
          </a:blip>
          <a:srcRect l="1866" r="49533"/>
          <a:stretch/>
        </p:blipFill>
        <p:spPr>
          <a:xfrm>
            <a:off x="0" y="0"/>
            <a:ext cx="326698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ce39ca5f2a_0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3311" y="79898"/>
            <a:ext cx="8439091" cy="261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ce39ca5f2a_0_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9666" y="2689933"/>
            <a:ext cx="5188384" cy="398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1226014" y="2057400"/>
            <a:ext cx="3650786" cy="27432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r="34133" b="-1"/>
          <a:stretch/>
        </p:blipFill>
        <p:spPr>
          <a:xfrm>
            <a:off x="4876800" y="-2"/>
            <a:ext cx="73152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/>
          <p:nvPr/>
        </p:nvSpPr>
        <p:spPr>
          <a:xfrm>
            <a:off x="4876800" y="2057400"/>
            <a:ext cx="3238500" cy="274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</a:t>
            </a: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ctrTitle"/>
          </p:nvPr>
        </p:nvSpPr>
        <p:spPr>
          <a:xfrm>
            <a:off x="1638104" y="2502489"/>
            <a:ext cx="3020049" cy="185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lang="en-US" sz="3200"/>
              <a:t>Superstore</a:t>
            </a:r>
            <a:br>
              <a:rPr lang="en-US" sz="3200"/>
            </a:br>
            <a:r>
              <a:rPr lang="en-US" sz="3200"/>
              <a:t>Dataset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4316250" y="3082200"/>
            <a:ext cx="737400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&amp;</a:t>
            </a:r>
            <a:endParaRPr sz="20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5353246" y="3082200"/>
            <a:ext cx="2201700" cy="11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ER Diagram</a:t>
            </a:r>
            <a:endParaRPr sz="32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2ce39ca5f2a_0_24"/>
          <p:cNvPicPr preferRelativeResize="0"/>
          <p:nvPr/>
        </p:nvPicPr>
        <p:blipFill rotWithShape="1">
          <a:blip r:embed="rId3">
            <a:alphaModFix/>
          </a:blip>
          <a:srcRect l="1866" r="49533"/>
          <a:stretch/>
        </p:blipFill>
        <p:spPr>
          <a:xfrm>
            <a:off x="8851037" y="0"/>
            <a:ext cx="334096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ce39ca5f2a_0_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1677" y="2447371"/>
            <a:ext cx="6394758" cy="41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ce39ca5f2a_0_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9325" y="82025"/>
            <a:ext cx="8322049" cy="241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2ce39ca5f2a_0_16"/>
          <p:cNvPicPr preferRelativeResize="0"/>
          <p:nvPr/>
        </p:nvPicPr>
        <p:blipFill rotWithShape="1">
          <a:blip r:embed="rId3">
            <a:alphaModFix/>
          </a:blip>
          <a:srcRect l="1866" r="49533"/>
          <a:stretch/>
        </p:blipFill>
        <p:spPr>
          <a:xfrm>
            <a:off x="1" y="0"/>
            <a:ext cx="320483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ce39ca5f2a_0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5712" y="1669189"/>
            <a:ext cx="7940350" cy="4948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2ce39ca5f2a_0_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20249" y="182581"/>
            <a:ext cx="8442664" cy="1388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2ce39ca5f2a_0_44"/>
          <p:cNvPicPr preferRelativeResize="0"/>
          <p:nvPr/>
        </p:nvPicPr>
        <p:blipFill rotWithShape="1">
          <a:blip r:embed="rId3">
            <a:alphaModFix/>
          </a:blip>
          <a:srcRect l="1866" r="49533"/>
          <a:stretch/>
        </p:blipFill>
        <p:spPr>
          <a:xfrm>
            <a:off x="8655728" y="20685"/>
            <a:ext cx="3536272" cy="67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ce39ca5f2a_0_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20685"/>
            <a:ext cx="8655728" cy="171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ce39ca5f2a_0_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97846" y="1885867"/>
            <a:ext cx="4408873" cy="9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ce39ca5f2a_0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192825"/>
            <a:ext cx="8365084" cy="17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ce39ca5f2a_0_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2375" y="5219750"/>
            <a:ext cx="5664051" cy="8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1"/>
          <p:cNvPicPr preferRelativeResize="0"/>
          <p:nvPr/>
        </p:nvPicPr>
        <p:blipFill rotWithShape="1">
          <a:blip r:embed="rId3">
            <a:alphaModFix/>
          </a:blip>
          <a:srcRect l="1864" r="49536" b="-1"/>
          <a:stretch/>
        </p:blipFill>
        <p:spPr>
          <a:xfrm>
            <a:off x="0" y="0"/>
            <a:ext cx="328473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95456" y="82754"/>
            <a:ext cx="7989903" cy="169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8140" y="1692008"/>
            <a:ext cx="3666477" cy="1800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95456" y="3578059"/>
            <a:ext cx="8596543" cy="126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68140" y="4933068"/>
            <a:ext cx="3850394" cy="155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g2ce39ca5f2a_0_32"/>
          <p:cNvPicPr preferRelativeResize="0"/>
          <p:nvPr/>
        </p:nvPicPr>
        <p:blipFill rotWithShape="1">
          <a:blip r:embed="rId3">
            <a:alphaModFix/>
          </a:blip>
          <a:srcRect l="1866" r="49533"/>
          <a:stretch/>
        </p:blipFill>
        <p:spPr>
          <a:xfrm>
            <a:off x="8895425" y="0"/>
            <a:ext cx="3296575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ce39ca5f2a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5775" y="2257425"/>
            <a:ext cx="3971925" cy="46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2ce39ca5f2a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075" y="92925"/>
            <a:ext cx="8532324" cy="19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g2ce39ca5f2a_0_40"/>
          <p:cNvPicPr preferRelativeResize="0"/>
          <p:nvPr/>
        </p:nvPicPr>
        <p:blipFill rotWithShape="1">
          <a:blip r:embed="rId3">
            <a:alphaModFix/>
          </a:blip>
          <a:srcRect l="1866" r="49533"/>
          <a:stretch/>
        </p:blipFill>
        <p:spPr>
          <a:xfrm>
            <a:off x="0" y="0"/>
            <a:ext cx="318708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ce39ca5f2a_0_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3328" y="674325"/>
            <a:ext cx="8898682" cy="1837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ce39ca5f2a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9033" y="3327153"/>
            <a:ext cx="60579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2ce39ca5f2a_0_36"/>
          <p:cNvPicPr preferRelativeResize="0"/>
          <p:nvPr/>
        </p:nvPicPr>
        <p:blipFill rotWithShape="1">
          <a:blip r:embed="rId3">
            <a:alphaModFix/>
          </a:blip>
          <a:srcRect l="1866" r="49533"/>
          <a:stretch/>
        </p:blipFill>
        <p:spPr>
          <a:xfrm>
            <a:off x="9081856" y="0"/>
            <a:ext cx="3110143" cy="6747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2ce39ca5f2a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7200"/>
            <a:ext cx="8988150" cy="183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ce39ca5f2a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3735" y="2092065"/>
            <a:ext cx="3816368" cy="400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g2ce39ca5f2a_0_56"/>
          <p:cNvPicPr preferRelativeResize="0"/>
          <p:nvPr/>
        </p:nvPicPr>
        <p:blipFill rotWithShape="1">
          <a:blip r:embed="rId3">
            <a:alphaModFix/>
          </a:blip>
          <a:srcRect l="1866" r="49533"/>
          <a:stretch/>
        </p:blipFill>
        <p:spPr>
          <a:xfrm>
            <a:off x="1" y="0"/>
            <a:ext cx="302728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ce39ca5f2a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0400" y="152400"/>
            <a:ext cx="9031598" cy="233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ce39ca5f2a_0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4625" y="2811000"/>
            <a:ext cx="6496549" cy="35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g2ce39ca5f2a_0_52"/>
          <p:cNvPicPr preferRelativeResize="0"/>
          <p:nvPr/>
        </p:nvPicPr>
        <p:blipFill rotWithShape="1">
          <a:blip r:embed="rId3">
            <a:alphaModFix/>
          </a:blip>
          <a:srcRect l="1866" r="49533"/>
          <a:stretch/>
        </p:blipFill>
        <p:spPr>
          <a:xfrm>
            <a:off x="9028589" y="0"/>
            <a:ext cx="316340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ce39ca5f2a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723789" cy="3370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ce39ca5f2a_0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75355"/>
            <a:ext cx="8675764" cy="3030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2d20b0f8b4b_3_8"/>
          <p:cNvPicPr preferRelativeResize="0"/>
          <p:nvPr/>
        </p:nvPicPr>
        <p:blipFill rotWithShape="1">
          <a:blip r:embed="rId3">
            <a:alphaModFix/>
          </a:blip>
          <a:srcRect l="1866" r="49533"/>
          <a:stretch/>
        </p:blipFill>
        <p:spPr>
          <a:xfrm>
            <a:off x="1" y="0"/>
            <a:ext cx="268993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2d20b0f8b4b_3_8"/>
          <p:cNvSpPr txBox="1"/>
          <p:nvPr/>
        </p:nvSpPr>
        <p:spPr>
          <a:xfrm>
            <a:off x="4042800" y="554275"/>
            <a:ext cx="83298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7" name="Google Shape;307;g2d20b0f8b4b_3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3436" y="2214712"/>
            <a:ext cx="3379450" cy="45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d20b0f8b4b_3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4724" y="189449"/>
            <a:ext cx="9114619" cy="1950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cdbb74bd19_0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122416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cdbb74bd19_0_37"/>
          <p:cNvSpPr txBox="1"/>
          <p:nvPr/>
        </p:nvSpPr>
        <p:spPr>
          <a:xfrm>
            <a:off x="2534274" y="201662"/>
            <a:ext cx="701280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Original Dataset</a:t>
            </a:r>
            <a:endParaRPr sz="3200" b="1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g2cdbb74bd19_0_37"/>
          <p:cNvSpPr txBox="1"/>
          <p:nvPr/>
        </p:nvSpPr>
        <p:spPr>
          <a:xfrm>
            <a:off x="60000" y="1447876"/>
            <a:ext cx="1213200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Superstore dataset includes the data of products, regions, categories, customer segments, profits and sales.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</a:p>
        </p:txBody>
      </p:sp>
      <p:pic>
        <p:nvPicPr>
          <p:cNvPr id="112" name="Google Shape;112;g2cdbb74bd19_0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729" y="2182925"/>
            <a:ext cx="11631891" cy="1022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Best Buy offers a $10 credit when picking up $10+ orders in-store ...">
            <a:extLst>
              <a:ext uri="{FF2B5EF4-FFF2-40B4-BE49-F238E27FC236}">
                <a16:creationId xmlns:a16="http://schemas.microsoft.com/office/drawing/2014/main" id="{935A2B88-DC90-6117-AF95-924E447BC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98" y="3429000"/>
            <a:ext cx="6738151" cy="336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136;p5">
            <a:extLst>
              <a:ext uri="{FF2B5EF4-FFF2-40B4-BE49-F238E27FC236}">
                <a16:creationId xmlns:a16="http://schemas.microsoft.com/office/drawing/2014/main" id="{F8B936FA-16CB-E9FD-45AC-2AD0D9C963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1" cy="13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6D8B0A-4E8F-1789-D2EA-E21508F3FB2F}"/>
              </a:ext>
            </a:extLst>
          </p:cNvPr>
          <p:cNvSpPr txBox="1"/>
          <p:nvPr/>
        </p:nvSpPr>
        <p:spPr>
          <a:xfrm>
            <a:off x="3047668" y="287879"/>
            <a:ext cx="6156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Original Dataset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2d20b0f8b4b_3_14"/>
          <p:cNvPicPr preferRelativeResize="0"/>
          <p:nvPr/>
        </p:nvPicPr>
        <p:blipFill rotWithShape="1">
          <a:blip r:embed="rId3">
            <a:alphaModFix/>
          </a:blip>
          <a:srcRect l="1866" r="49533"/>
          <a:stretch/>
        </p:blipFill>
        <p:spPr>
          <a:xfrm>
            <a:off x="9534049" y="0"/>
            <a:ext cx="2657951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d20b0f8b4b_3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6715552" cy="25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d20b0f8b4b_3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8901" y="1165477"/>
            <a:ext cx="4526001" cy="553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2d20b0f8b4b_2_19"/>
          <p:cNvPicPr preferRelativeResize="0"/>
          <p:nvPr/>
        </p:nvPicPr>
        <p:blipFill rotWithShape="1">
          <a:blip r:embed="rId3">
            <a:alphaModFix/>
          </a:blip>
          <a:srcRect l="1866" r="49533"/>
          <a:stretch/>
        </p:blipFill>
        <p:spPr>
          <a:xfrm>
            <a:off x="1" y="0"/>
            <a:ext cx="2689935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2d20b0f8b4b_2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2325" y="152400"/>
            <a:ext cx="9148299" cy="3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d20b0f8b4b_2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8586" y="3394625"/>
            <a:ext cx="7355780" cy="315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8" name="Google Shape;328;p12"/>
          <p:cNvSpPr/>
          <p:nvPr/>
        </p:nvSpPr>
        <p:spPr>
          <a:xfrm>
            <a:off x="1226014" y="2057400"/>
            <a:ext cx="3650786" cy="27432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29" name="Google Shape;329;p12" descr="A person standing in front of a white cub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34133" b="-1"/>
          <a:stretch/>
        </p:blipFill>
        <p:spPr>
          <a:xfrm>
            <a:off x="4876800" y="-2"/>
            <a:ext cx="73152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/>
          <p:nvPr/>
        </p:nvSpPr>
        <p:spPr>
          <a:xfrm>
            <a:off x="4876800" y="2057400"/>
            <a:ext cx="3238500" cy="27432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1" name="Google Shape;331;p12"/>
          <p:cNvSpPr txBox="1">
            <a:spLocks noGrp="1"/>
          </p:cNvSpPr>
          <p:nvPr>
            <p:ph type="ctrTitle"/>
          </p:nvPr>
        </p:nvSpPr>
        <p:spPr>
          <a:xfrm>
            <a:off x="1638104" y="2502489"/>
            <a:ext cx="3020049" cy="185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lang="en-US" sz="3200"/>
              <a:t>Visualizations</a:t>
            </a:r>
            <a:br>
              <a:rPr lang="en-US" sz="3200"/>
            </a:br>
            <a:endParaRPr sz="3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16" y="119765"/>
            <a:ext cx="7246529" cy="170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8415" y="1081976"/>
            <a:ext cx="4553585" cy="4882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9917" y="1821550"/>
            <a:ext cx="7246529" cy="5025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934" y="87050"/>
            <a:ext cx="5430008" cy="4096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0947" y="2189275"/>
            <a:ext cx="6582694" cy="377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335" y="264738"/>
            <a:ext cx="9909142" cy="6144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9725" y="0"/>
            <a:ext cx="105317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63" name="Google Shape;363;p17"/>
          <p:cNvPicPr preferRelativeResize="0"/>
          <p:nvPr/>
        </p:nvPicPr>
        <p:blipFill rotWithShape="1">
          <a:blip r:embed="rId3">
            <a:alphaModFix/>
          </a:blip>
          <a:srcRect t="8794"/>
          <a:stretch/>
        </p:blipFill>
        <p:spPr>
          <a:xfrm>
            <a:off x="20" y="0"/>
            <a:ext cx="12191980" cy="6866457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7"/>
          <p:cNvSpPr/>
          <p:nvPr/>
        </p:nvSpPr>
        <p:spPr>
          <a:xfrm>
            <a:off x="0" y="2320787"/>
            <a:ext cx="12192000" cy="453721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6000">
                <a:srgbClr val="000000">
                  <a:alpha val="45490"/>
                </a:srgbClr>
              </a:gs>
              <a:gs pos="100000">
                <a:srgbClr val="000000">
                  <a:alpha val="5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5" name="Google Shape;365;p17"/>
          <p:cNvSpPr txBox="1">
            <a:spLocks noGrp="1"/>
          </p:cNvSpPr>
          <p:nvPr>
            <p:ph type="ctrTitle"/>
          </p:nvPr>
        </p:nvSpPr>
        <p:spPr>
          <a:xfrm>
            <a:off x="7607430" y="238544"/>
            <a:ext cx="6807331" cy="2552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venir"/>
              <a:buNone/>
            </a:pPr>
            <a:r>
              <a:rPr lang="en-US" dirty="0">
                <a:solidFill>
                  <a:srgbClr val="FFFFFF"/>
                </a:solidFill>
              </a:rPr>
              <a:t>                                                                 Q&amp;A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7"/>
          <p:cNvPicPr preferRelativeResize="0"/>
          <p:nvPr/>
        </p:nvPicPr>
        <p:blipFill rotWithShape="1">
          <a:blip r:embed="rId3">
            <a:alphaModFix/>
          </a:blip>
          <a:srcRect l="1864" r="49536" b="-1"/>
          <a:stretch/>
        </p:blipFill>
        <p:spPr>
          <a:xfrm>
            <a:off x="9170775" y="0"/>
            <a:ext cx="30212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199" y="275064"/>
            <a:ext cx="8894576" cy="612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5F1E4-FC94-800A-8CD3-14E6AC3B3C71}"/>
              </a:ext>
            </a:extLst>
          </p:cNvPr>
          <p:cNvSpPr txBox="1"/>
          <p:nvPr/>
        </p:nvSpPr>
        <p:spPr>
          <a:xfrm>
            <a:off x="9712170" y="2763735"/>
            <a:ext cx="227268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ER Diagram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22fcddf73_0_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4" name="Google Shape;124;g2d22fcddf73_0_16"/>
          <p:cNvPicPr preferRelativeResize="0"/>
          <p:nvPr/>
        </p:nvPicPr>
        <p:blipFill rotWithShape="1">
          <a:blip r:embed="rId3">
            <a:alphaModFix/>
          </a:blip>
          <a:srcRect r="26927"/>
          <a:stretch/>
        </p:blipFill>
        <p:spPr>
          <a:xfrm>
            <a:off x="20" y="-2"/>
            <a:ext cx="8115282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2d22fcddf73_0_16"/>
          <p:cNvSpPr/>
          <p:nvPr/>
        </p:nvSpPr>
        <p:spPr>
          <a:xfrm>
            <a:off x="3238500" y="2057400"/>
            <a:ext cx="4876800" cy="274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6" name="Google Shape;126;g2d22fcddf73_0_16"/>
          <p:cNvSpPr/>
          <p:nvPr/>
        </p:nvSpPr>
        <p:spPr>
          <a:xfrm>
            <a:off x="8115300" y="2057400"/>
            <a:ext cx="3276600" cy="27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</a:t>
            </a:r>
            <a:endParaRPr sz="3200" b="1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Cleaning </a:t>
            </a: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g2d22fcddf73_0_16"/>
          <p:cNvSpPr txBox="1">
            <a:spLocks noGrp="1"/>
          </p:cNvSpPr>
          <p:nvPr>
            <p:ph type="ctrTitle"/>
          </p:nvPr>
        </p:nvSpPr>
        <p:spPr>
          <a:xfrm>
            <a:off x="4038600" y="2502489"/>
            <a:ext cx="3314700" cy="18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lang="en-US" sz="3200" dirty="0"/>
              <a:t>Import Datasets to Database</a:t>
            </a:r>
            <a:endParaRPr sz="3200" dirty="0"/>
          </a:p>
        </p:txBody>
      </p:sp>
      <p:sp>
        <p:nvSpPr>
          <p:cNvPr id="128" name="Google Shape;128;g2d22fcddf73_0_16"/>
          <p:cNvSpPr txBox="1"/>
          <p:nvPr/>
        </p:nvSpPr>
        <p:spPr>
          <a:xfrm>
            <a:off x="7442500" y="3027200"/>
            <a:ext cx="825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&amp;</a:t>
            </a:r>
            <a:endParaRPr sz="20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/>
          <p:nvPr/>
        </p:nvSpPr>
        <p:spPr>
          <a:xfrm>
            <a:off x="155225" y="1344488"/>
            <a:ext cx="4348200" cy="47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CREATE DATABASE IF NOT EXISTS Final_project; 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 Final_project;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CREATE TABLE Superstore (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Order_ID  VARCHAR (50),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Order_Date DATE,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Ship_Date DATE,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Ship_Mode VARCHAR(50),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Customer_ID VARCHAR (50),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First_Name VARCHAR (50),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Last_Name VARCHAR (50), 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Segment VARCHAR (50), 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Country VARCHAR (50), 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City VARCHAR (50), 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State VARCHAR (50), 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Postal_Code INT,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Region_Name VARCHAR (20),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Product_ID VARCHAR (100),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Category_Name VARCHAR (100), 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Sub_Category VARCHAR (100), 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Product_Name VARCHAR (255),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Sales FLOAT (15),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Quantity INT,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Discount FLOAT (10),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Profit FLOAT (15)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); 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4" name="Google Shape;134;p5"/>
          <p:cNvSpPr txBox="1"/>
          <p:nvPr/>
        </p:nvSpPr>
        <p:spPr>
          <a:xfrm>
            <a:off x="9170775" y="1958900"/>
            <a:ext cx="2697000" cy="2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5" name="Google Shape;1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525" y="2534250"/>
            <a:ext cx="8693975" cy="21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1" cy="13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"/>
          <p:cNvSpPr txBox="1"/>
          <p:nvPr/>
        </p:nvSpPr>
        <p:spPr>
          <a:xfrm>
            <a:off x="2263806" y="292450"/>
            <a:ext cx="7666544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Import Dataset to MySQL Using SQL Code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2d184764bd2_0_2"/>
          <p:cNvPicPr preferRelativeResize="0"/>
          <p:nvPr/>
        </p:nvPicPr>
        <p:blipFill rotWithShape="1">
          <a:blip r:embed="rId3">
            <a:alphaModFix/>
          </a:blip>
          <a:srcRect l="1866" r="49533"/>
          <a:stretch/>
        </p:blipFill>
        <p:spPr>
          <a:xfrm>
            <a:off x="1" y="0"/>
            <a:ext cx="343565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2d184764bd2_0_2"/>
          <p:cNvSpPr txBox="1"/>
          <p:nvPr/>
        </p:nvSpPr>
        <p:spPr>
          <a:xfrm>
            <a:off x="3680600" y="76825"/>
            <a:ext cx="8197500" cy="6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1) Find all customers with no last name in the dataset</a:t>
            </a:r>
            <a:endParaRPr sz="20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SELECT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Customer_ID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First_Name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FROM Superstore</a:t>
            </a:r>
            <a:endParaRPr sz="16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WHERE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Last_Name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= ''; </a:t>
            </a:r>
            <a:endParaRPr sz="16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2) Delete the data for ‘Sample A Company’ </a:t>
            </a:r>
            <a:endParaRPr sz="20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DELETE FROM Superstore</a:t>
            </a:r>
            <a:endParaRPr sz="16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WHERE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First_Name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like 'Sample%'; </a:t>
            </a:r>
            <a:endParaRPr sz="16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01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01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3) Update the format of customer name ‘Corey-Lock’ into first name and</a:t>
            </a:r>
            <a:r>
              <a:rPr lang="en-US" sz="20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last name columns</a:t>
            </a:r>
            <a:endParaRPr sz="20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UPDATE Superstore</a:t>
            </a:r>
            <a:endParaRPr sz="16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SET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First_Name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= SUBSTRING_INDEX('Corey-Lock', '-', 1),</a:t>
            </a:r>
            <a:endParaRPr sz="16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Last_Name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= SUBSTRING_INDEX('Corey-Lock', '-', -1)</a:t>
            </a:r>
            <a:endParaRPr sz="16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WHERE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First_Name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='Corey-Lock’;</a:t>
            </a:r>
            <a:endParaRPr sz="16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4) Adding leading 0 to postal codes that are missing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     ALTER TABLE Superstore</a:t>
            </a:r>
            <a:endParaRPr sz="16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     MODIFY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Postal_Code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CHAR(5); </a:t>
            </a:r>
            <a:endParaRPr sz="16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16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     UPDATE Superstore</a:t>
            </a:r>
            <a:endParaRPr sz="16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     SET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Postal_Code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= LPAD(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Postal_Code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, 5, '0’)</a:t>
            </a:r>
            <a:endParaRPr sz="16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     WHERE LENGTH(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Postal_Code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) &lt;5; </a:t>
            </a:r>
            <a:endParaRPr sz="16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2" name="Google Shape;142;g2d184764bd2_0_2"/>
          <p:cNvSpPr txBox="1"/>
          <p:nvPr/>
        </p:nvSpPr>
        <p:spPr>
          <a:xfrm>
            <a:off x="541538" y="2606756"/>
            <a:ext cx="2831977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Data Cleaning with SQL Code</a:t>
            </a:r>
            <a:endParaRPr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d184764bd2_0_15"/>
          <p:cNvPicPr preferRelativeResize="0"/>
          <p:nvPr/>
        </p:nvPicPr>
        <p:blipFill rotWithShape="1">
          <a:blip r:embed="rId3">
            <a:alphaModFix/>
          </a:blip>
          <a:srcRect l="1866" r="49533"/>
          <a:stretch/>
        </p:blipFill>
        <p:spPr>
          <a:xfrm>
            <a:off x="8646850" y="1"/>
            <a:ext cx="354514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d184764bd2_0_15"/>
          <p:cNvSpPr txBox="1"/>
          <p:nvPr/>
        </p:nvSpPr>
        <p:spPr>
          <a:xfrm>
            <a:off x="111767" y="153900"/>
            <a:ext cx="8026500" cy="6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5) Identify the product IDs that are associated with more than one product name and update to assign unique product ID for each product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SELECT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Product_ID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Product_Name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FROM Superstore</a:t>
            </a:r>
            <a:endParaRPr sz="13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WHERE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Product_ID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IN(</a:t>
            </a:r>
            <a:endParaRPr sz="13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    SELECT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Product_ID</a:t>
            </a:r>
            <a:endParaRPr sz="13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    FROM Superstore</a:t>
            </a:r>
            <a:endParaRPr sz="13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    GROUP BY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Product_ID</a:t>
            </a:r>
            <a:endParaRPr sz="13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    HAVING COUNT(DISTINCT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Product_Name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) &gt; 1</a:t>
            </a:r>
            <a:endParaRPr sz="13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)</a:t>
            </a:r>
            <a:endParaRPr sz="13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GROUP BY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Product_ID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Product_Name</a:t>
            </a:r>
            <a:endParaRPr sz="13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ORDER BY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Product_ID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;</a:t>
            </a:r>
            <a:endParaRPr sz="13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UPDATE Superstore</a:t>
            </a:r>
            <a:endParaRPr sz="13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SET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Product_ID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= CASE 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   WHEN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Product_Name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= 'Belkin 325VA UPS Surge Protector, 6''' THEN 'OFF-AP-10000576'</a:t>
            </a:r>
            <a:endParaRPr sz="13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     WHEN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Product_Name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= 'Belkin 7 Outlet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SurgeMaster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II' THEN 'OFF-AP-10000776'</a:t>
            </a:r>
            <a:endParaRPr sz="13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     WHEN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Product_Name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= 'Avery Arch Ring Binders' THEN 'OFF-BI-10002026'</a:t>
            </a:r>
            <a:endParaRPr sz="13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     WHEN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Product_Name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= '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Ibico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Recycled Linen-Style Covers' THEN 'OFF-BI-10003026'</a:t>
            </a:r>
            <a:endParaRPr sz="13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     WHEN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Product_Name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= 'GBC Binding covers' THEN 'OFF-BI-10004632'</a:t>
            </a:r>
            <a:endParaRPr sz="13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     WHEN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Product_Name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= '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Ibico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Hi-Tech Manual Binding System' THEN 'OFF-BI-10004633'</a:t>
            </a:r>
            <a:endParaRPr sz="13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     WHEN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Product_Name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= 'Xerox 1932' THEN 'OFF-PA-10001166'</a:t>
            </a:r>
            <a:endParaRPr sz="13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     WHEN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Product_Name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= 'Xerox 2' THEN 'OFF-PA-10001176'</a:t>
            </a:r>
            <a:endParaRPr sz="13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     WHEN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Product_Name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= '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Aastra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6757i CT Wireless VoIP phone' THEN 'TEC-PH-10002200'</a:t>
            </a:r>
            <a:endParaRPr sz="13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     WHEN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Product_Name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= 'Samsung Galaxy Note 2' THEN 'TEC-PH-10002220'</a:t>
            </a:r>
            <a:endParaRPr sz="13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    END</a:t>
            </a:r>
            <a:endParaRPr sz="13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WHERE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Product_ID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IN('OFF-AP-10000576', 'OFF-BI-10002026','OFF-BI-10004632','OFF-PA-10001166','TEC-PH-10002200'); </a:t>
            </a:r>
            <a:endParaRPr sz="13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1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49" name="Google Shape;149;g2d184764bd2_0_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1065318"/>
            <a:ext cx="2550850" cy="2440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2d2497085f0_0_11"/>
          <p:cNvPicPr preferRelativeResize="0"/>
          <p:nvPr/>
        </p:nvPicPr>
        <p:blipFill rotWithShape="1">
          <a:blip r:embed="rId3">
            <a:alphaModFix/>
          </a:blip>
          <a:srcRect l="1866" r="49533"/>
          <a:stretch/>
        </p:blipFill>
        <p:spPr>
          <a:xfrm>
            <a:off x="0" y="0"/>
            <a:ext cx="288742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d2497085f0_0_11"/>
          <p:cNvSpPr txBox="1"/>
          <p:nvPr/>
        </p:nvSpPr>
        <p:spPr>
          <a:xfrm>
            <a:off x="2991775" y="119849"/>
            <a:ext cx="9030772" cy="10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6) Create a new column for category ID that identify each sub-category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CREATE TABLE category_mapping (</a:t>
            </a: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     Category_ID INT AUTO_INCREMENT PRIMARY KEY, </a:t>
            </a: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     Sub_Category VARCHAR (100) UNIQUE</a:t>
            </a: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); </a:t>
            </a: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INSERT INTO category_mapping (Sub_Category)</a:t>
            </a: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SELECT DISTINCT Sub_Category</a:t>
            </a: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FROM Superstore; </a:t>
            </a: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ALTER TABLE Superstore</a:t>
            </a: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ADD COLUMN Category_ID INT; </a:t>
            </a: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16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UPDATE Superstore</a:t>
            </a: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JOIN category_mapping map ON Superstore.Sub_Category = map.Sub_Category</a:t>
            </a: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SET Superstore. Category_ID = map.Category_ID; </a:t>
            </a: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caseVTI">
  <a:themeElements>
    <a:clrScheme name="AnalogousFromLightSeedLeftStep">
      <a:dk1>
        <a:srgbClr val="000000"/>
      </a:dk1>
      <a:lt1>
        <a:srgbClr val="FFFFFF"/>
      </a:lt1>
      <a:dk2>
        <a:srgbClr val="213B36"/>
      </a:dk2>
      <a:lt2>
        <a:srgbClr val="E8E6E2"/>
      </a:lt2>
      <a:accent1>
        <a:srgbClr val="92A4C4"/>
      </a:accent1>
      <a:accent2>
        <a:srgbClr val="7AA9B7"/>
      </a:accent2>
      <a:accent3>
        <a:srgbClr val="80A9A1"/>
      </a:accent3>
      <a:accent4>
        <a:srgbClr val="77AE8C"/>
      </a:accent4>
      <a:accent5>
        <a:srgbClr val="82AC81"/>
      </a:accent5>
      <a:accent6>
        <a:srgbClr val="8CAA74"/>
      </a:accent6>
      <a:hlink>
        <a:srgbClr val="95805A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747</Words>
  <Application>Microsoft Office PowerPoint</Application>
  <PresentationFormat>Widescreen</PresentationFormat>
  <Paragraphs>143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Avenir</vt:lpstr>
      <vt:lpstr>Calibri</vt:lpstr>
      <vt:lpstr>EncaseVTI</vt:lpstr>
      <vt:lpstr>Business Data Management Final Project  </vt:lpstr>
      <vt:lpstr>Superstore Dataset</vt:lpstr>
      <vt:lpstr>PowerPoint Presentation</vt:lpstr>
      <vt:lpstr>PowerPoint Presentation</vt:lpstr>
      <vt:lpstr>Import Datasets to Database</vt:lpstr>
      <vt:lpstr>PowerPoint Presentation</vt:lpstr>
      <vt:lpstr>PowerPoint Presentation</vt:lpstr>
      <vt:lpstr>PowerPoint Presentation</vt:lpstr>
      <vt:lpstr>PowerPoint Presentation</vt:lpstr>
      <vt:lpstr>Normalized Tables </vt:lpstr>
      <vt:lpstr>PowerPoint Presentation</vt:lpstr>
      <vt:lpstr>PowerPoint Presentation</vt:lpstr>
      <vt:lpstr>SQL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Visualizations </vt:lpstr>
      <vt:lpstr>PowerPoint Presentation</vt:lpstr>
      <vt:lpstr>PowerPoint Presentation</vt:lpstr>
      <vt:lpstr>PowerPoint Presentation</vt:lpstr>
      <vt:lpstr>PowerPoint Presentation</vt:lpstr>
      <vt:lpstr>                                                                 Q&amp;A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Data Management Final Project  </dc:title>
  <dc:creator>Bin Liu</dc:creator>
  <cp:lastModifiedBy>It nymc</cp:lastModifiedBy>
  <cp:revision>9</cp:revision>
  <dcterms:created xsi:type="dcterms:W3CDTF">2024-04-09T04:40:48Z</dcterms:created>
  <dcterms:modified xsi:type="dcterms:W3CDTF">2024-05-05T20:15:33Z</dcterms:modified>
</cp:coreProperties>
</file>